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6" r:id="rId4"/>
    <p:sldId id="275" r:id="rId5"/>
    <p:sldId id="257" r:id="rId6"/>
    <p:sldId id="258" r:id="rId7"/>
    <p:sldId id="259" r:id="rId8"/>
    <p:sldId id="260" r:id="rId9"/>
    <p:sldId id="261" r:id="rId10"/>
    <p:sldId id="262" r:id="rId11"/>
    <p:sldId id="272" r:id="rId12"/>
    <p:sldId id="263" r:id="rId13"/>
    <p:sldId id="264" r:id="rId14"/>
    <p:sldId id="271" r:id="rId15"/>
    <p:sldId id="265" r:id="rId16"/>
    <p:sldId id="270" r:id="rId17"/>
    <p:sldId id="266" r:id="rId18"/>
    <p:sldId id="269" r:id="rId19"/>
    <p:sldId id="267" r:id="rId20"/>
    <p:sldId id="277" r:id="rId21"/>
    <p:sldId id="268" r:id="rId22"/>
    <p:sldId id="273" r:id="rId2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6" autoAdjust="0"/>
  </p:normalViewPr>
  <p:slideViewPr>
    <p:cSldViewPr>
      <p:cViewPr varScale="1">
        <p:scale>
          <a:sx n="67" d="100"/>
          <a:sy n="67" d="100"/>
        </p:scale>
        <p:origin x="1476" y="60"/>
      </p:cViewPr>
      <p:guideLst>
        <p:guide orient="horz" pos="2160"/>
        <p:guide pos="2880"/>
      </p:guideLst>
    </p:cSldViewPr>
  </p:slideViewPr>
  <p:outlineViewPr>
    <p:cViewPr>
      <p:scale>
        <a:sx n="33" d="100"/>
        <a:sy n="33" d="100"/>
      </p:scale>
      <p:origin x="36" y="1027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mut keskin" userId="acfd5fefda8700da" providerId="LiveId" clId="{BF4CA252-0341-4355-9F6F-7CE8C3746BF4}"/>
    <pc:docChg chg="modSld">
      <pc:chgData name="mahmut keskin" userId="acfd5fefda8700da" providerId="LiveId" clId="{BF4CA252-0341-4355-9F6F-7CE8C3746BF4}" dt="2021-02-25T17:32:46.511" v="0" actId="6549"/>
      <pc:docMkLst>
        <pc:docMk/>
      </pc:docMkLst>
      <pc:sldChg chg="modSp mod">
        <pc:chgData name="mahmut keskin" userId="acfd5fefda8700da" providerId="LiveId" clId="{BF4CA252-0341-4355-9F6F-7CE8C3746BF4}" dt="2021-02-25T17:32:46.511" v="0" actId="6549"/>
        <pc:sldMkLst>
          <pc:docMk/>
          <pc:sldMk cId="1489528270" sldId="256"/>
        </pc:sldMkLst>
        <pc:spChg chg="mod">
          <ac:chgData name="mahmut keskin" userId="acfd5fefda8700da" providerId="LiveId" clId="{BF4CA252-0341-4355-9F6F-7CE8C3746BF4}" dt="2021-02-25T17:32:46.511" v="0" actId="6549"/>
          <ac:spMkLst>
            <pc:docMk/>
            <pc:sldMk cId="1489528270" sldId="256"/>
            <ac:spMk id="2" creationId="{00000000-0000-0000-0000-000000000000}"/>
          </ac:spMkLst>
        </pc:spChg>
      </pc:sldChg>
    </pc:docChg>
  </pc:docChgLst>
  <pc:docChgLst>
    <pc:chgData name="mahmut keskin" userId="acfd5fefda8700da" providerId="LiveId" clId="{8B5775A3-3461-4D51-8AFB-6DE82CF7B7ED}"/>
    <pc:docChg chg="custSel modSld sldOrd">
      <pc:chgData name="mahmut keskin" userId="acfd5fefda8700da" providerId="LiveId" clId="{8B5775A3-3461-4D51-8AFB-6DE82CF7B7ED}" dt="2021-02-24T08:27:35.454" v="27"/>
      <pc:docMkLst>
        <pc:docMk/>
      </pc:docMkLst>
      <pc:sldChg chg="addSp modSp ord">
        <pc:chgData name="mahmut keskin" userId="acfd5fefda8700da" providerId="LiveId" clId="{8B5775A3-3461-4D51-8AFB-6DE82CF7B7ED}" dt="2021-02-24T08:26:36.968" v="7"/>
        <pc:sldMkLst>
          <pc:docMk/>
          <pc:sldMk cId="1489528270" sldId="256"/>
        </pc:sldMkLst>
        <pc:picChg chg="add mod">
          <ac:chgData name="mahmut keskin" userId="acfd5fefda8700da" providerId="LiveId" clId="{8B5775A3-3461-4D51-8AFB-6DE82CF7B7ED}" dt="2021-02-24T08:26:36.968" v="7"/>
          <ac:picMkLst>
            <pc:docMk/>
            <pc:sldMk cId="1489528270" sldId="256"/>
            <ac:picMk id="4" creationId="{474DDF84-459B-4856-8CD8-81BE1B174DA7}"/>
          </ac:picMkLst>
        </pc:picChg>
      </pc:sldChg>
      <pc:sldChg chg="addSp modSp">
        <pc:chgData name="mahmut keskin" userId="acfd5fefda8700da" providerId="LiveId" clId="{8B5775A3-3461-4D51-8AFB-6DE82CF7B7ED}" dt="2021-02-24T08:26:50.280" v="11"/>
        <pc:sldMkLst>
          <pc:docMk/>
          <pc:sldMk cId="343782970" sldId="257"/>
        </pc:sldMkLst>
        <pc:picChg chg="add mod">
          <ac:chgData name="mahmut keskin" userId="acfd5fefda8700da" providerId="LiveId" clId="{8B5775A3-3461-4D51-8AFB-6DE82CF7B7ED}" dt="2021-02-24T08:26:50.280" v="11"/>
          <ac:picMkLst>
            <pc:docMk/>
            <pc:sldMk cId="343782970" sldId="257"/>
            <ac:picMk id="4" creationId="{59B7D526-D63D-4242-97D9-6970C24650D9}"/>
          </ac:picMkLst>
        </pc:picChg>
      </pc:sldChg>
      <pc:sldChg chg="addSp modSp">
        <pc:chgData name="mahmut keskin" userId="acfd5fefda8700da" providerId="LiveId" clId="{8B5775A3-3461-4D51-8AFB-6DE82CF7B7ED}" dt="2021-02-24T08:26:52.108" v="12"/>
        <pc:sldMkLst>
          <pc:docMk/>
          <pc:sldMk cId="966056856" sldId="258"/>
        </pc:sldMkLst>
        <pc:picChg chg="add mod">
          <ac:chgData name="mahmut keskin" userId="acfd5fefda8700da" providerId="LiveId" clId="{8B5775A3-3461-4D51-8AFB-6DE82CF7B7ED}" dt="2021-02-24T08:26:52.108" v="12"/>
          <ac:picMkLst>
            <pc:docMk/>
            <pc:sldMk cId="966056856" sldId="258"/>
            <ac:picMk id="4" creationId="{78FE35E7-DCF6-4238-9672-A9C894FECA06}"/>
          </ac:picMkLst>
        </pc:picChg>
      </pc:sldChg>
      <pc:sldChg chg="addSp modSp">
        <pc:chgData name="mahmut keskin" userId="acfd5fefda8700da" providerId="LiveId" clId="{8B5775A3-3461-4D51-8AFB-6DE82CF7B7ED}" dt="2021-02-24T08:26:58.335" v="14" actId="1036"/>
        <pc:sldMkLst>
          <pc:docMk/>
          <pc:sldMk cId="535899958" sldId="259"/>
        </pc:sldMkLst>
        <pc:picChg chg="add mod">
          <ac:chgData name="mahmut keskin" userId="acfd5fefda8700da" providerId="LiveId" clId="{8B5775A3-3461-4D51-8AFB-6DE82CF7B7ED}" dt="2021-02-24T08:26:58.335" v="14" actId="1036"/>
          <ac:picMkLst>
            <pc:docMk/>
            <pc:sldMk cId="535899958" sldId="259"/>
            <ac:picMk id="4" creationId="{F22D093D-F27E-4720-B8C8-AE12BE6053CE}"/>
          </ac:picMkLst>
        </pc:picChg>
      </pc:sldChg>
      <pc:sldChg chg="addSp modSp">
        <pc:chgData name="mahmut keskin" userId="acfd5fefda8700da" providerId="LiveId" clId="{8B5775A3-3461-4D51-8AFB-6DE82CF7B7ED}" dt="2021-02-24T08:27:02.719" v="16" actId="1036"/>
        <pc:sldMkLst>
          <pc:docMk/>
          <pc:sldMk cId="1229117750" sldId="260"/>
        </pc:sldMkLst>
        <pc:picChg chg="add mod">
          <ac:chgData name="mahmut keskin" userId="acfd5fefda8700da" providerId="LiveId" clId="{8B5775A3-3461-4D51-8AFB-6DE82CF7B7ED}" dt="2021-02-24T08:27:02.719" v="16" actId="1036"/>
          <ac:picMkLst>
            <pc:docMk/>
            <pc:sldMk cId="1229117750" sldId="260"/>
            <ac:picMk id="4" creationId="{8AEE1D2B-990F-469D-A466-28E8435A8287}"/>
          </ac:picMkLst>
        </pc:picChg>
      </pc:sldChg>
      <pc:sldChg chg="addSp modSp">
        <pc:chgData name="mahmut keskin" userId="acfd5fefda8700da" providerId="LiveId" clId="{8B5775A3-3461-4D51-8AFB-6DE82CF7B7ED}" dt="2021-02-24T08:27:05.769" v="17"/>
        <pc:sldMkLst>
          <pc:docMk/>
          <pc:sldMk cId="838154290" sldId="261"/>
        </pc:sldMkLst>
        <pc:picChg chg="add mod">
          <ac:chgData name="mahmut keskin" userId="acfd5fefda8700da" providerId="LiveId" clId="{8B5775A3-3461-4D51-8AFB-6DE82CF7B7ED}" dt="2021-02-24T08:27:05.769" v="17"/>
          <ac:picMkLst>
            <pc:docMk/>
            <pc:sldMk cId="838154290" sldId="261"/>
            <ac:picMk id="4" creationId="{FADE66F5-AD2B-4408-9E4D-4EAD720A8F58}"/>
          </ac:picMkLst>
        </pc:picChg>
      </pc:sldChg>
      <pc:sldChg chg="addSp modSp">
        <pc:chgData name="mahmut keskin" userId="acfd5fefda8700da" providerId="LiveId" clId="{8B5775A3-3461-4D51-8AFB-6DE82CF7B7ED}" dt="2021-02-24T08:27:11.033" v="18"/>
        <pc:sldMkLst>
          <pc:docMk/>
          <pc:sldMk cId="358357712" sldId="262"/>
        </pc:sldMkLst>
        <pc:picChg chg="add mod">
          <ac:chgData name="mahmut keskin" userId="acfd5fefda8700da" providerId="LiveId" clId="{8B5775A3-3461-4D51-8AFB-6DE82CF7B7ED}" dt="2021-02-24T08:27:11.033" v="18"/>
          <ac:picMkLst>
            <pc:docMk/>
            <pc:sldMk cId="358357712" sldId="262"/>
            <ac:picMk id="4" creationId="{9222F72E-C097-4594-820A-004D2A78971F}"/>
          </ac:picMkLst>
        </pc:picChg>
      </pc:sldChg>
      <pc:sldChg chg="addSp modSp">
        <pc:chgData name="mahmut keskin" userId="acfd5fefda8700da" providerId="LiveId" clId="{8B5775A3-3461-4D51-8AFB-6DE82CF7B7ED}" dt="2021-02-24T08:27:15.954" v="20"/>
        <pc:sldMkLst>
          <pc:docMk/>
          <pc:sldMk cId="97562093" sldId="263"/>
        </pc:sldMkLst>
        <pc:picChg chg="add mod">
          <ac:chgData name="mahmut keskin" userId="acfd5fefda8700da" providerId="LiveId" clId="{8B5775A3-3461-4D51-8AFB-6DE82CF7B7ED}" dt="2021-02-24T08:27:15.954" v="20"/>
          <ac:picMkLst>
            <pc:docMk/>
            <pc:sldMk cId="97562093" sldId="263"/>
            <ac:picMk id="4" creationId="{84E8D98C-3500-49D9-8E2F-F963EA09BF3B}"/>
          </ac:picMkLst>
        </pc:picChg>
      </pc:sldChg>
      <pc:sldChg chg="addSp modSp">
        <pc:chgData name="mahmut keskin" userId="acfd5fefda8700da" providerId="LiveId" clId="{8B5775A3-3461-4D51-8AFB-6DE82CF7B7ED}" dt="2021-02-24T08:27:20.754" v="21"/>
        <pc:sldMkLst>
          <pc:docMk/>
          <pc:sldMk cId="3304431945" sldId="264"/>
        </pc:sldMkLst>
        <pc:picChg chg="add mod">
          <ac:chgData name="mahmut keskin" userId="acfd5fefda8700da" providerId="LiveId" clId="{8B5775A3-3461-4D51-8AFB-6DE82CF7B7ED}" dt="2021-02-24T08:27:20.754" v="21"/>
          <ac:picMkLst>
            <pc:docMk/>
            <pc:sldMk cId="3304431945" sldId="264"/>
            <ac:picMk id="4" creationId="{66A34C48-DEFD-48B0-8612-892247C39779}"/>
          </ac:picMkLst>
        </pc:picChg>
      </pc:sldChg>
      <pc:sldChg chg="addSp modSp">
        <pc:chgData name="mahmut keskin" userId="acfd5fefda8700da" providerId="LiveId" clId="{8B5775A3-3461-4D51-8AFB-6DE82CF7B7ED}" dt="2021-02-24T08:27:24.363" v="23"/>
        <pc:sldMkLst>
          <pc:docMk/>
          <pc:sldMk cId="1950047134" sldId="265"/>
        </pc:sldMkLst>
        <pc:picChg chg="add mod">
          <ac:chgData name="mahmut keskin" userId="acfd5fefda8700da" providerId="LiveId" clId="{8B5775A3-3461-4D51-8AFB-6DE82CF7B7ED}" dt="2021-02-24T08:27:24.363" v="23"/>
          <ac:picMkLst>
            <pc:docMk/>
            <pc:sldMk cId="1950047134" sldId="265"/>
            <ac:picMk id="5" creationId="{E76C40A3-770C-4F7B-87A7-11D11B434865}"/>
          </ac:picMkLst>
        </pc:picChg>
      </pc:sldChg>
      <pc:sldChg chg="addSp modSp">
        <pc:chgData name="mahmut keskin" userId="acfd5fefda8700da" providerId="LiveId" clId="{8B5775A3-3461-4D51-8AFB-6DE82CF7B7ED}" dt="2021-02-24T08:27:31.095" v="25"/>
        <pc:sldMkLst>
          <pc:docMk/>
          <pc:sldMk cId="828213211" sldId="266"/>
        </pc:sldMkLst>
        <pc:picChg chg="add mod">
          <ac:chgData name="mahmut keskin" userId="acfd5fefda8700da" providerId="LiveId" clId="{8B5775A3-3461-4D51-8AFB-6DE82CF7B7ED}" dt="2021-02-24T08:27:31.095" v="25"/>
          <ac:picMkLst>
            <pc:docMk/>
            <pc:sldMk cId="828213211" sldId="266"/>
            <ac:picMk id="5" creationId="{F681EE13-52C7-4428-8E10-B09DB2AA7606}"/>
          </ac:picMkLst>
        </pc:picChg>
      </pc:sldChg>
      <pc:sldChg chg="addSp modSp">
        <pc:chgData name="mahmut keskin" userId="acfd5fefda8700da" providerId="LiveId" clId="{8B5775A3-3461-4D51-8AFB-6DE82CF7B7ED}" dt="2021-02-24T08:27:35.454" v="27"/>
        <pc:sldMkLst>
          <pc:docMk/>
          <pc:sldMk cId="730009723" sldId="267"/>
        </pc:sldMkLst>
        <pc:picChg chg="add mod">
          <ac:chgData name="mahmut keskin" userId="acfd5fefda8700da" providerId="LiveId" clId="{8B5775A3-3461-4D51-8AFB-6DE82CF7B7ED}" dt="2021-02-24T08:27:35.454" v="27"/>
          <ac:picMkLst>
            <pc:docMk/>
            <pc:sldMk cId="730009723" sldId="267"/>
            <ac:picMk id="4" creationId="{BA6914F9-1265-4428-AA13-1E4AC8F03A51}"/>
          </ac:picMkLst>
        </pc:picChg>
      </pc:sldChg>
      <pc:sldChg chg="addSp modSp">
        <pc:chgData name="mahmut keskin" userId="acfd5fefda8700da" providerId="LiveId" clId="{8B5775A3-3461-4D51-8AFB-6DE82CF7B7ED}" dt="2021-02-24T08:27:33.173" v="26"/>
        <pc:sldMkLst>
          <pc:docMk/>
          <pc:sldMk cId="227135127" sldId="269"/>
        </pc:sldMkLst>
        <pc:picChg chg="add mod">
          <ac:chgData name="mahmut keskin" userId="acfd5fefda8700da" providerId="LiveId" clId="{8B5775A3-3461-4D51-8AFB-6DE82CF7B7ED}" dt="2021-02-24T08:27:33.173" v="26"/>
          <ac:picMkLst>
            <pc:docMk/>
            <pc:sldMk cId="227135127" sldId="269"/>
            <ac:picMk id="5" creationId="{1267038C-FADA-4A26-947B-76AE010F2993}"/>
          </ac:picMkLst>
        </pc:picChg>
      </pc:sldChg>
      <pc:sldChg chg="addSp modSp">
        <pc:chgData name="mahmut keskin" userId="acfd5fefda8700da" providerId="LiveId" clId="{8B5775A3-3461-4D51-8AFB-6DE82CF7B7ED}" dt="2021-02-24T08:27:28.971" v="24"/>
        <pc:sldMkLst>
          <pc:docMk/>
          <pc:sldMk cId="1811006796" sldId="270"/>
        </pc:sldMkLst>
        <pc:picChg chg="add mod">
          <ac:chgData name="mahmut keskin" userId="acfd5fefda8700da" providerId="LiveId" clId="{8B5775A3-3461-4D51-8AFB-6DE82CF7B7ED}" dt="2021-02-24T08:27:28.971" v="24"/>
          <ac:picMkLst>
            <pc:docMk/>
            <pc:sldMk cId="1811006796" sldId="270"/>
            <ac:picMk id="5" creationId="{B8687F5F-31D6-4C89-AD1C-EDC93CD6C2B1}"/>
          </ac:picMkLst>
        </pc:picChg>
      </pc:sldChg>
      <pc:sldChg chg="addSp modSp">
        <pc:chgData name="mahmut keskin" userId="acfd5fefda8700da" providerId="LiveId" clId="{8B5775A3-3461-4D51-8AFB-6DE82CF7B7ED}" dt="2021-02-24T08:27:22.566" v="22"/>
        <pc:sldMkLst>
          <pc:docMk/>
          <pc:sldMk cId="2071408101" sldId="271"/>
        </pc:sldMkLst>
        <pc:picChg chg="add mod">
          <ac:chgData name="mahmut keskin" userId="acfd5fefda8700da" providerId="LiveId" clId="{8B5775A3-3461-4D51-8AFB-6DE82CF7B7ED}" dt="2021-02-24T08:27:22.566" v="22"/>
          <ac:picMkLst>
            <pc:docMk/>
            <pc:sldMk cId="2071408101" sldId="271"/>
            <ac:picMk id="5" creationId="{19308CA3-D068-4F2E-BE9E-CA135CD05FB9}"/>
          </ac:picMkLst>
        </pc:picChg>
      </pc:sldChg>
      <pc:sldChg chg="addSp modSp">
        <pc:chgData name="mahmut keskin" userId="acfd5fefda8700da" providerId="LiveId" clId="{8B5775A3-3461-4D51-8AFB-6DE82CF7B7ED}" dt="2021-02-24T08:27:13.033" v="19"/>
        <pc:sldMkLst>
          <pc:docMk/>
          <pc:sldMk cId="1732527285" sldId="272"/>
        </pc:sldMkLst>
        <pc:picChg chg="add mod">
          <ac:chgData name="mahmut keskin" userId="acfd5fefda8700da" providerId="LiveId" clId="{8B5775A3-3461-4D51-8AFB-6DE82CF7B7ED}" dt="2021-02-24T08:27:13.033" v="19"/>
          <ac:picMkLst>
            <pc:docMk/>
            <pc:sldMk cId="1732527285" sldId="272"/>
            <ac:picMk id="4" creationId="{6D6613D2-3EB5-42EB-92D4-DA9D7EFE9FB8}"/>
          </ac:picMkLst>
        </pc:picChg>
      </pc:sldChg>
      <pc:sldChg chg="addSp modSp mod">
        <pc:chgData name="mahmut keskin" userId="acfd5fefda8700da" providerId="LiveId" clId="{8B5775A3-3461-4D51-8AFB-6DE82CF7B7ED}" dt="2021-02-24T08:26:40.594" v="8"/>
        <pc:sldMkLst>
          <pc:docMk/>
          <pc:sldMk cId="2437371633" sldId="274"/>
        </pc:sldMkLst>
        <pc:spChg chg="mod">
          <ac:chgData name="mahmut keskin" userId="acfd5fefda8700da" providerId="LiveId" clId="{8B5775A3-3461-4D51-8AFB-6DE82CF7B7ED}" dt="2021-02-17T10:16:48.922" v="1" actId="27636"/>
          <ac:spMkLst>
            <pc:docMk/>
            <pc:sldMk cId="2437371633" sldId="274"/>
            <ac:spMk id="3" creationId="{00000000-0000-0000-0000-000000000000}"/>
          </ac:spMkLst>
        </pc:spChg>
        <pc:picChg chg="add mod">
          <ac:chgData name="mahmut keskin" userId="acfd5fefda8700da" providerId="LiveId" clId="{8B5775A3-3461-4D51-8AFB-6DE82CF7B7ED}" dt="2021-02-24T08:26:40.594" v="8"/>
          <ac:picMkLst>
            <pc:docMk/>
            <pc:sldMk cId="2437371633" sldId="274"/>
            <ac:picMk id="4" creationId="{5D87813A-A025-4584-BB29-074856023C8B}"/>
          </ac:picMkLst>
        </pc:picChg>
      </pc:sldChg>
      <pc:sldChg chg="addSp modSp mod ord">
        <pc:chgData name="mahmut keskin" userId="acfd5fefda8700da" providerId="LiveId" clId="{8B5775A3-3461-4D51-8AFB-6DE82CF7B7ED}" dt="2021-02-24T08:26:45.250" v="10"/>
        <pc:sldMkLst>
          <pc:docMk/>
          <pc:sldMk cId="2225311748" sldId="275"/>
        </pc:sldMkLst>
        <pc:spChg chg="mod">
          <ac:chgData name="mahmut keskin" userId="acfd5fefda8700da" providerId="LiveId" clId="{8B5775A3-3461-4D51-8AFB-6DE82CF7B7ED}" dt="2021-02-17T10:16:48.984" v="2" actId="27636"/>
          <ac:spMkLst>
            <pc:docMk/>
            <pc:sldMk cId="2225311748" sldId="275"/>
            <ac:spMk id="3" creationId="{00000000-0000-0000-0000-000000000000}"/>
          </ac:spMkLst>
        </pc:spChg>
        <pc:picChg chg="add mod">
          <ac:chgData name="mahmut keskin" userId="acfd5fefda8700da" providerId="LiveId" clId="{8B5775A3-3461-4D51-8AFB-6DE82CF7B7ED}" dt="2021-02-24T08:26:45.250" v="10"/>
          <ac:picMkLst>
            <pc:docMk/>
            <pc:sldMk cId="2225311748" sldId="275"/>
            <ac:picMk id="4" creationId="{CC62B749-B3D1-4593-A675-F54B37EB802B}"/>
          </ac:picMkLst>
        </pc:picChg>
      </pc:sldChg>
      <pc:sldChg chg="addSp modSp mod">
        <pc:chgData name="mahmut keskin" userId="acfd5fefda8700da" providerId="LiveId" clId="{8B5775A3-3461-4D51-8AFB-6DE82CF7B7ED}" dt="2021-02-24T08:26:42.500" v="9"/>
        <pc:sldMkLst>
          <pc:docMk/>
          <pc:sldMk cId="1877544262" sldId="276"/>
        </pc:sldMkLst>
        <pc:spChg chg="mod">
          <ac:chgData name="mahmut keskin" userId="acfd5fefda8700da" providerId="LiveId" clId="{8B5775A3-3461-4D51-8AFB-6DE82CF7B7ED}" dt="2021-02-17T10:18:25.034" v="5" actId="27636"/>
          <ac:spMkLst>
            <pc:docMk/>
            <pc:sldMk cId="1877544262" sldId="276"/>
            <ac:spMk id="2" creationId="{00000000-0000-0000-0000-000000000000}"/>
          </ac:spMkLst>
        </pc:spChg>
        <pc:picChg chg="add mod">
          <ac:chgData name="mahmut keskin" userId="acfd5fefda8700da" providerId="LiveId" clId="{8B5775A3-3461-4D51-8AFB-6DE82CF7B7ED}" dt="2021-02-24T08:26:42.500" v="9"/>
          <ac:picMkLst>
            <pc:docMk/>
            <pc:sldMk cId="1877544262" sldId="276"/>
            <ac:picMk id="6" creationId="{5E9949CF-F6FF-42FD-B20F-474BD2217B5D}"/>
          </ac:picMkLst>
        </pc:picChg>
      </pc:sldChg>
      <pc:sldChg chg="modSp mod">
        <pc:chgData name="mahmut keskin" userId="acfd5fefda8700da" providerId="LiveId" clId="{8B5775A3-3461-4D51-8AFB-6DE82CF7B7ED}" dt="2021-02-17T10:19:57.398" v="6" actId="27636"/>
        <pc:sldMkLst>
          <pc:docMk/>
          <pc:sldMk cId="2930176216" sldId="277"/>
        </pc:sldMkLst>
        <pc:spChg chg="mod">
          <ac:chgData name="mahmut keskin" userId="acfd5fefda8700da" providerId="LiveId" clId="{8B5775A3-3461-4D51-8AFB-6DE82CF7B7ED}" dt="2021-02-17T10:19:57.398" v="6" actId="27636"/>
          <ac:spMkLst>
            <pc:docMk/>
            <pc:sldMk cId="2930176216" sldId="277"/>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25.02.2021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br>
              <a:rPr lang="tr-TR" altLang="tr-TR" dirty="0">
                <a:latin typeface="Comic Sans MS" pitchFamily="66" charset="0"/>
              </a:rPr>
            </a:br>
            <a:br>
              <a:rPr lang="tr-TR" altLang="tr-TR" dirty="0">
                <a:latin typeface="Comic Sans MS" pitchFamily="66" charset="0"/>
              </a:rPr>
            </a:br>
            <a:r>
              <a:rPr lang="tr-TR" b="1" dirty="0">
                <a:latin typeface="Comic Sans MS" pitchFamily="66" charset="0"/>
              </a:rPr>
              <a:t>Tarihsel Süreçte Çocuk</a:t>
            </a:r>
          </a:p>
        </p:txBody>
      </p:sp>
      <p:sp>
        <p:nvSpPr>
          <p:cNvPr id="3" name="Alt Başlık 2"/>
          <p:cNvSpPr>
            <a:spLocks noGrp="1"/>
          </p:cNvSpPr>
          <p:nvPr>
            <p:ph type="subTitle" idx="1"/>
          </p:nvPr>
        </p:nvSpPr>
        <p:spPr/>
        <p:txBody>
          <a:bodyPr>
            <a:normAutofit/>
          </a:bodyPr>
          <a:lstStyle/>
          <a:p>
            <a:pPr algn="just"/>
            <a:endParaRPr lang="tr-TR" altLang="tr-TR" b="1" dirty="0">
              <a:solidFill>
                <a:schemeClr val="tx1"/>
              </a:solidFill>
              <a:latin typeface="Comic Sans MS" pitchFamily="66" charset="0"/>
            </a:endParaRPr>
          </a:p>
          <a:p>
            <a:pPr algn="just"/>
            <a:endParaRPr lang="tr-TR" altLang="tr-TR" b="1" dirty="0">
              <a:solidFill>
                <a:schemeClr val="tx1"/>
              </a:solidFill>
              <a:latin typeface="Comic Sans MS" pitchFamily="66" charset="0"/>
            </a:endParaRPr>
          </a:p>
          <a:p>
            <a:pPr algn="just"/>
            <a:endParaRPr lang="tr-TR" altLang="tr-TR" b="1" dirty="0">
              <a:solidFill>
                <a:schemeClr val="tx1"/>
              </a:solidFill>
              <a:latin typeface="Comic Sans MS" pitchFamily="66" charset="0"/>
            </a:endParaRPr>
          </a:p>
          <a:p>
            <a:pPr algn="just"/>
            <a:endParaRPr lang="tr-TR" dirty="0">
              <a:latin typeface="Comic Sans MS" pitchFamily="66" charset="0"/>
            </a:endParaRPr>
          </a:p>
        </p:txBody>
      </p:sp>
      <p:pic>
        <p:nvPicPr>
          <p:cNvPr id="4" name="Picture 4" descr="sunu">
            <a:extLst>
              <a:ext uri="{FF2B5EF4-FFF2-40B4-BE49-F238E27FC236}">
                <a16:creationId xmlns:a16="http://schemas.microsoft.com/office/drawing/2014/main" id="{474DDF84-459B-4856-8CD8-81BE1B174D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528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8650" y="2125266"/>
            <a:ext cx="7886700" cy="3263504"/>
          </a:xfrm>
        </p:spPr>
        <p:txBody>
          <a:bodyPr>
            <a:normAutofit fontScale="85000" lnSpcReduction="20000"/>
          </a:bodyPr>
          <a:lstStyle/>
          <a:p>
            <a:pPr marL="0" indent="0">
              <a:buNone/>
            </a:pPr>
            <a:endParaRPr lang="tr-TR" b="1" dirty="0"/>
          </a:p>
          <a:p>
            <a:pPr marL="0" indent="0">
              <a:buNone/>
            </a:pPr>
            <a:r>
              <a:rPr lang="tr-TR" b="1" dirty="0"/>
              <a:t>Çocuk Haklarına Dair Sözleşme: Birinci Kısım, Madde 1-20</a:t>
            </a:r>
          </a:p>
          <a:p>
            <a:pPr marL="0" indent="0">
              <a:buNone/>
            </a:pPr>
            <a:endParaRPr lang="tr-TR" b="1" dirty="0"/>
          </a:p>
          <a:p>
            <a:pPr marL="0" indent="0">
              <a:buNone/>
            </a:pPr>
            <a:r>
              <a:rPr lang="tr-TR" b="1" dirty="0"/>
              <a:t>Madde 1</a:t>
            </a:r>
          </a:p>
          <a:p>
            <a:r>
              <a:rPr lang="tr-TR" dirty="0"/>
              <a:t>Bu Sözleşme uyarınca çocuğa uygulanabilecek olan kanuna göre daha erken yaşta reşit olma durumu hariç, </a:t>
            </a:r>
            <a:r>
              <a:rPr lang="tr-TR" b="1" dirty="0" err="1"/>
              <a:t>onsekiz</a:t>
            </a:r>
            <a:r>
              <a:rPr lang="tr-TR" dirty="0"/>
              <a:t> yaşına kadar her insan çocuk sayılır.</a:t>
            </a:r>
          </a:p>
          <a:p>
            <a:pPr marL="0" indent="0">
              <a:buNone/>
            </a:pPr>
            <a:endParaRPr lang="tr-TR" dirty="0"/>
          </a:p>
        </p:txBody>
      </p:sp>
      <p:pic>
        <p:nvPicPr>
          <p:cNvPr id="5" name="Picture 2" descr="-- UNICE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995" y="1662129"/>
            <a:ext cx="1571625" cy="3929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sunu">
            <a:extLst>
              <a:ext uri="{FF2B5EF4-FFF2-40B4-BE49-F238E27FC236}">
                <a16:creationId xmlns:a16="http://schemas.microsoft.com/office/drawing/2014/main" id="{5D87813A-A025-4584-BB29-074856023C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371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3168" y="1005337"/>
            <a:ext cx="3557402" cy="994172"/>
          </a:xfrm>
        </p:spPr>
        <p:txBody>
          <a:bodyPr>
            <a:normAutofit fontScale="90000"/>
          </a:bodyPr>
          <a:lstStyle/>
          <a:p>
            <a:r>
              <a:rPr lang="tr-TR" dirty="0"/>
              <a:t>Tarihte Çocuk Algısı</a:t>
            </a:r>
          </a:p>
        </p:txBody>
      </p:sp>
      <p:pic>
        <p:nvPicPr>
          <p:cNvPr id="2050" name="Picture 2" descr="children in old photo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92" y="2190967"/>
            <a:ext cx="1994961" cy="330656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hildren in old photos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6441" y="1878172"/>
            <a:ext cx="3145656" cy="384202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hildren in  photos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0962" y="1005336"/>
            <a:ext cx="2833385" cy="33016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unu">
            <a:extLst>
              <a:ext uri="{FF2B5EF4-FFF2-40B4-BE49-F238E27FC236}">
                <a16:creationId xmlns:a16="http://schemas.microsoft.com/office/drawing/2014/main" id="{5E9949CF-F6FF-42FD-B20F-474BD2217B5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544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Çocuk ne demek? TDK:</a:t>
            </a:r>
          </a:p>
        </p:txBody>
      </p:sp>
      <p:sp>
        <p:nvSpPr>
          <p:cNvPr id="3" name="İçerik Yer Tutucusu 2"/>
          <p:cNvSpPr>
            <a:spLocks noGrp="1"/>
          </p:cNvSpPr>
          <p:nvPr>
            <p:ph idx="1"/>
          </p:nvPr>
        </p:nvSpPr>
        <p:spPr/>
        <p:txBody>
          <a:bodyPr>
            <a:normAutofit fontScale="92500" lnSpcReduction="20000"/>
          </a:bodyPr>
          <a:lstStyle/>
          <a:p>
            <a:pPr marL="0" indent="0">
              <a:buNone/>
            </a:pPr>
            <a:r>
              <a:rPr lang="tr-TR" dirty="0"/>
              <a:t>1. Küçük yaştaki oğlan veya kız </a:t>
            </a:r>
          </a:p>
          <a:p>
            <a:pPr marL="0" indent="0">
              <a:buNone/>
            </a:pPr>
            <a:r>
              <a:rPr lang="tr-TR" dirty="0"/>
              <a:t>2. Soy bakımından oğul veya kız, evlat</a:t>
            </a:r>
          </a:p>
          <a:p>
            <a:pPr marL="0" indent="0">
              <a:buNone/>
            </a:pPr>
            <a:r>
              <a:rPr lang="tr-TR" dirty="0"/>
              <a:t>3. Bebeklik ile erginlik arasındaki gelişme döneminde bulunan oğlan veya kız, uşak</a:t>
            </a:r>
            <a:r>
              <a:rPr lang="tr-TR" i="1" dirty="0"/>
              <a:t> </a:t>
            </a:r>
          </a:p>
          <a:p>
            <a:pPr marL="0" indent="0">
              <a:buNone/>
            </a:pPr>
            <a:r>
              <a:rPr lang="tr-TR" dirty="0"/>
              <a:t>4. Genç erkek </a:t>
            </a:r>
          </a:p>
          <a:p>
            <a:pPr marL="0" indent="0">
              <a:buNone/>
            </a:pPr>
            <a:r>
              <a:rPr lang="tr-TR" dirty="0"/>
              <a:t>5. </a:t>
            </a:r>
            <a:r>
              <a:rPr lang="tr-TR" i="1" dirty="0"/>
              <a:t>mec.</a:t>
            </a:r>
            <a:r>
              <a:rPr lang="tr-TR" dirty="0"/>
              <a:t> Büyükler arasında daha az yaşlı olan kişi </a:t>
            </a:r>
          </a:p>
          <a:p>
            <a:pPr marL="0" indent="0">
              <a:buNone/>
            </a:pPr>
            <a:r>
              <a:rPr lang="tr-TR" dirty="0"/>
              <a:t>6. </a:t>
            </a:r>
            <a:r>
              <a:rPr lang="tr-TR" i="1" dirty="0"/>
              <a:t>mec.</a:t>
            </a:r>
            <a:r>
              <a:rPr lang="tr-TR" dirty="0"/>
              <a:t> Büyüklere yakışmayacak daha çok küçüklerin yapabileceği gibi davranan kimse</a:t>
            </a:r>
            <a:endParaRPr lang="tr-TR" i="1" dirty="0"/>
          </a:p>
          <a:p>
            <a:pPr marL="0" indent="0">
              <a:buNone/>
            </a:pPr>
            <a:r>
              <a:rPr lang="tr-TR" dirty="0"/>
              <a:t>7.</a:t>
            </a:r>
            <a:r>
              <a:rPr lang="tr-TR" i="1" dirty="0"/>
              <a:t> mec.</a:t>
            </a:r>
            <a:r>
              <a:rPr lang="tr-TR" dirty="0"/>
              <a:t> Belli bir işte yeteri kadar deneyimi ve yeteneği olmayan kimse</a:t>
            </a:r>
          </a:p>
        </p:txBody>
      </p:sp>
      <p:pic>
        <p:nvPicPr>
          <p:cNvPr id="4" name="Picture 4" descr="sunu">
            <a:extLst>
              <a:ext uri="{FF2B5EF4-FFF2-40B4-BE49-F238E27FC236}">
                <a16:creationId xmlns:a16="http://schemas.microsoft.com/office/drawing/2014/main" id="{CC62B749-B3D1-4593-A675-F54B37EB802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311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Comic Sans MS" pitchFamily="66" charset="0"/>
              </a:rPr>
              <a:t>Çocukluk kavramı</a:t>
            </a:r>
          </a:p>
        </p:txBody>
      </p:sp>
      <p:sp>
        <p:nvSpPr>
          <p:cNvPr id="3" name="İçerik Yer Tutucusu 2"/>
          <p:cNvSpPr>
            <a:spLocks noGrp="1"/>
          </p:cNvSpPr>
          <p:nvPr>
            <p:ph idx="1"/>
          </p:nvPr>
        </p:nvSpPr>
        <p:spPr/>
        <p:txBody>
          <a:bodyPr>
            <a:normAutofit/>
          </a:bodyPr>
          <a:lstStyle/>
          <a:p>
            <a:pPr marL="0" indent="0" algn="just">
              <a:buNone/>
            </a:pPr>
            <a:r>
              <a:rPr lang="tr-TR" sz="2000" dirty="0">
                <a:latin typeface="Comic Sans MS" pitchFamily="66" charset="0"/>
              </a:rPr>
              <a:t>	Çocukluk tarihsel süreçte, değişik kültür ve toplumlarda değişik anlamlar ifade etmiştir. “Çocukluk kavramı bütün toplumlarda her zaman var; çocukluk anlayışları ise çocukları yetişkinlerden ayıran yollar olarak farklı toplumlarda ve çağlarda farklı” olagelmiştir (Onur, 2005a).</a:t>
            </a:r>
          </a:p>
        </p:txBody>
      </p:sp>
      <p:pic>
        <p:nvPicPr>
          <p:cNvPr id="4" name="Picture 4" descr="sunu">
            <a:extLst>
              <a:ext uri="{FF2B5EF4-FFF2-40B4-BE49-F238E27FC236}">
                <a16:creationId xmlns:a16="http://schemas.microsoft.com/office/drawing/2014/main" id="{59B7D526-D63D-4242-97D9-6970C24650D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82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Farklı tanımlar</a:t>
            </a:r>
          </a:p>
        </p:txBody>
      </p:sp>
      <p:sp>
        <p:nvSpPr>
          <p:cNvPr id="3" name="İçerik Yer Tutucusu 2"/>
          <p:cNvSpPr>
            <a:spLocks noGrp="1"/>
          </p:cNvSpPr>
          <p:nvPr>
            <p:ph idx="1"/>
          </p:nvPr>
        </p:nvSpPr>
        <p:spPr/>
        <p:txBody>
          <a:bodyPr>
            <a:normAutofit fontScale="62500" lnSpcReduction="20000"/>
          </a:bodyPr>
          <a:lstStyle/>
          <a:p>
            <a:pPr marL="0" indent="0" algn="just">
              <a:buNone/>
            </a:pPr>
            <a:r>
              <a:rPr lang="tr-TR" dirty="0">
                <a:latin typeface="Comic Sans MS" pitchFamily="66" charset="0"/>
              </a:rPr>
              <a:t>	Tarihsel süreçte çocuk ve çocukluğa ilişkin farklı yaklaşımlar söz konusu olduğu gibi, bu kavramlara farklı kültürlerde yüklenen anlamlar da elbette farklıdır. </a:t>
            </a:r>
          </a:p>
          <a:p>
            <a:pPr marL="0" indent="0" algn="just">
              <a:buNone/>
            </a:pPr>
            <a:endParaRPr lang="tr-TR" dirty="0">
              <a:latin typeface="Comic Sans MS" pitchFamily="66" charset="0"/>
            </a:endParaRPr>
          </a:p>
          <a:p>
            <a:pPr marL="0" indent="0" algn="just">
              <a:buNone/>
            </a:pPr>
            <a:r>
              <a:rPr lang="tr-TR" dirty="0">
                <a:latin typeface="Comic Sans MS" pitchFamily="66" charset="0"/>
              </a:rPr>
              <a:t>	</a:t>
            </a:r>
            <a:r>
              <a:rPr lang="tr-TR" dirty="0" err="1">
                <a:latin typeface="Comic Sans MS" pitchFamily="66" charset="0"/>
              </a:rPr>
              <a:t>Elkind</a:t>
            </a:r>
            <a:r>
              <a:rPr lang="tr-TR" dirty="0">
                <a:latin typeface="Comic Sans MS" pitchFamily="66" charset="0"/>
              </a:rPr>
              <a:t> (1999)’e göre, en küçük toplumsal kurumun, en küçük bireyi olan çocuk her toplumda, her kültürde vardır; ancak çocukluk, toplumdan topluma ve kültürden kültüre değişiklik gösteren bir kavramdır. Çocukluk ya da çocuk imgesinin insanlar tarafından oluşturulması bu kavramın algılanmasında da farklılıklara neden olmuştur. </a:t>
            </a:r>
          </a:p>
          <a:p>
            <a:pPr marL="0" indent="0" algn="just">
              <a:buNone/>
            </a:pPr>
            <a:endParaRPr lang="tr-TR" dirty="0">
              <a:latin typeface="Comic Sans MS" pitchFamily="66" charset="0"/>
            </a:endParaRPr>
          </a:p>
          <a:p>
            <a:pPr marL="0" indent="0" algn="just">
              <a:buNone/>
            </a:pPr>
            <a:r>
              <a:rPr lang="tr-TR" dirty="0">
                <a:latin typeface="Comic Sans MS" pitchFamily="66" charset="0"/>
              </a:rPr>
              <a:t>	İnal (2007), çocukluğu; yetişkinlerin çocuklara atfettiği, uygun gördüğü çeşitli sosyal ve kültürel değerlere göre şekillenen bir yaşam dönemi ve dünyası olarak tanımlamıştır. Bu bakımından ‘çocukluk imgesi’, yetişkinlerin kültür, ideoloji, siyasal görüş, felsefe, gelenek ve görenekler, din gibi farklı alanlardaki görüşlerinden etkilenir.</a:t>
            </a:r>
          </a:p>
        </p:txBody>
      </p:sp>
      <p:pic>
        <p:nvPicPr>
          <p:cNvPr id="4" name="Picture 4" descr="sunu">
            <a:extLst>
              <a:ext uri="{FF2B5EF4-FFF2-40B4-BE49-F238E27FC236}">
                <a16:creationId xmlns:a16="http://schemas.microsoft.com/office/drawing/2014/main" id="{78FE35E7-DCF6-4238-9672-A9C894FECA0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056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Neden bilinmeli?</a:t>
            </a:r>
          </a:p>
        </p:txBody>
      </p:sp>
      <p:sp>
        <p:nvSpPr>
          <p:cNvPr id="3" name="İçerik Yer Tutucusu 2"/>
          <p:cNvSpPr>
            <a:spLocks noGrp="1"/>
          </p:cNvSpPr>
          <p:nvPr>
            <p:ph idx="1"/>
          </p:nvPr>
        </p:nvSpPr>
        <p:spPr/>
        <p:txBody>
          <a:bodyPr>
            <a:normAutofit/>
          </a:bodyPr>
          <a:lstStyle/>
          <a:p>
            <a:pPr marL="0" indent="0" algn="just">
              <a:buNone/>
            </a:pPr>
            <a:r>
              <a:rPr lang="tr-TR" sz="2000" dirty="0">
                <a:latin typeface="Comic Sans MS" pitchFamily="66" charset="0"/>
              </a:rPr>
              <a:t>	Tarihsel süreçte çocuk algısını ve farklı kültürlerde çocuğa bakış açısını bilmek çocukları doğru anlamamızda, onlara yönelik uygun yaklaşımlar geliştirmemizde ve eğitim ortamları hazırlamamızda bizlere destek olacaktır.</a:t>
            </a:r>
          </a:p>
        </p:txBody>
      </p:sp>
      <p:pic>
        <p:nvPicPr>
          <p:cNvPr id="4" name="Picture 4" descr="sunu">
            <a:extLst>
              <a:ext uri="{FF2B5EF4-FFF2-40B4-BE49-F238E27FC236}">
                <a16:creationId xmlns:a16="http://schemas.microsoft.com/office/drawing/2014/main" id="{F22D093D-F27E-4720-B8C8-AE12BE6053C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8743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899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Tarihsel süreçteki değişim</a:t>
            </a:r>
          </a:p>
        </p:txBody>
      </p:sp>
      <p:sp>
        <p:nvSpPr>
          <p:cNvPr id="3" name="İçerik Yer Tutucusu 2"/>
          <p:cNvSpPr>
            <a:spLocks noGrp="1"/>
          </p:cNvSpPr>
          <p:nvPr>
            <p:ph idx="1"/>
          </p:nvPr>
        </p:nvSpPr>
        <p:spPr/>
        <p:txBody>
          <a:bodyPr>
            <a:normAutofit/>
          </a:bodyPr>
          <a:lstStyle/>
          <a:p>
            <a:pPr marL="0" indent="0" algn="just">
              <a:buNone/>
            </a:pPr>
            <a:r>
              <a:rPr lang="tr-TR" sz="2000" dirty="0">
                <a:latin typeface="Comic Sans MS" pitchFamily="66" charset="0"/>
              </a:rPr>
              <a:t>	Antik çağdan bu yana çocukluk imgesinde değişiklikler olmuştur. Küçük çocukların, daha çok da bebeklerin hiçbir değerinin olmadığı Ortaçağ’dan günümüze gelene kadar çocuğun değeri farklılaşarak bugünkü anlamına ulaşmıştır.</a:t>
            </a:r>
          </a:p>
        </p:txBody>
      </p:sp>
      <p:pic>
        <p:nvPicPr>
          <p:cNvPr id="4" name="Picture 4" descr="sunu">
            <a:extLst>
              <a:ext uri="{FF2B5EF4-FFF2-40B4-BE49-F238E27FC236}">
                <a16:creationId xmlns:a16="http://schemas.microsoft.com/office/drawing/2014/main" id="{8AEE1D2B-990F-469D-A466-28E8435A82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8743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117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Antik çağ</a:t>
            </a:r>
          </a:p>
        </p:txBody>
      </p:sp>
      <p:sp>
        <p:nvSpPr>
          <p:cNvPr id="3" name="İçerik Yer Tutucusu 2"/>
          <p:cNvSpPr>
            <a:spLocks noGrp="1"/>
          </p:cNvSpPr>
          <p:nvPr>
            <p:ph idx="1"/>
          </p:nvPr>
        </p:nvSpPr>
        <p:spPr/>
        <p:txBody>
          <a:bodyPr>
            <a:normAutofit/>
          </a:bodyPr>
          <a:lstStyle/>
          <a:p>
            <a:pPr marL="0" indent="0" algn="just">
              <a:buNone/>
            </a:pPr>
            <a:r>
              <a:rPr lang="tr-TR" sz="2000" dirty="0">
                <a:latin typeface="Comic Sans MS" pitchFamily="66" charset="0"/>
              </a:rPr>
              <a:t>	Antik çağdaki çocuk imgesini, toplumun yasaları ve kültürü içinde eğitilmesi gereken küçük bir yurttaş oluşturur. </a:t>
            </a:r>
          </a:p>
          <a:p>
            <a:pPr marL="0" indent="0" algn="just">
              <a:buNone/>
            </a:pPr>
            <a:endParaRPr lang="tr-TR" sz="2000" dirty="0">
              <a:latin typeface="Comic Sans MS" pitchFamily="66" charset="0"/>
            </a:endParaRPr>
          </a:p>
          <a:p>
            <a:pPr marL="0" indent="0" algn="just">
              <a:buNone/>
            </a:pPr>
            <a:r>
              <a:rPr lang="tr-TR" sz="2000" dirty="0">
                <a:latin typeface="Comic Sans MS" pitchFamily="66" charset="0"/>
              </a:rPr>
              <a:t>	Babil’de kız ve erkek çocuklar altı yaşında okula gitmişler; kitapları tuğla, yazı araçları kamış ve nemli kil olmasına karşın yoksul çocuklar bile okuma yazmayı öğrenmişler. </a:t>
            </a:r>
          </a:p>
          <a:p>
            <a:pPr marL="0" indent="0" algn="just">
              <a:buNone/>
            </a:pPr>
            <a:endParaRPr lang="tr-TR" sz="2000" dirty="0">
              <a:latin typeface="Comic Sans MS" pitchFamily="66" charset="0"/>
            </a:endParaRPr>
          </a:p>
          <a:p>
            <a:pPr marL="0" indent="0" algn="just">
              <a:buNone/>
            </a:pPr>
            <a:r>
              <a:rPr lang="tr-TR" sz="2000" dirty="0">
                <a:latin typeface="Comic Sans MS" pitchFamily="66" charset="0"/>
              </a:rPr>
              <a:t>	Eski Roma’da kadınlar, erkeklerden diğer antik toplumlarda olduğundan daha eşit bir konuma sahiptiler. Hem kızlar hem de erkekler, disiplinin katı olduğu ve okuma yazmayı kamış kalem ve balmumu tabletle öğrendikleri okullara gitmişler (</a:t>
            </a:r>
            <a:r>
              <a:rPr lang="tr-TR" sz="2000" dirty="0" err="1">
                <a:latin typeface="Comic Sans MS" pitchFamily="66" charset="0"/>
              </a:rPr>
              <a:t>Elkind</a:t>
            </a:r>
            <a:r>
              <a:rPr lang="tr-TR" sz="2000" dirty="0">
                <a:latin typeface="Comic Sans MS" pitchFamily="66" charset="0"/>
              </a:rPr>
              <a:t>, 1999).</a:t>
            </a:r>
          </a:p>
        </p:txBody>
      </p:sp>
      <p:pic>
        <p:nvPicPr>
          <p:cNvPr id="4" name="Picture 4" descr="sunu">
            <a:extLst>
              <a:ext uri="{FF2B5EF4-FFF2-40B4-BE49-F238E27FC236}">
                <a16:creationId xmlns:a16="http://schemas.microsoft.com/office/drawing/2014/main" id="{FADE66F5-AD2B-4408-9E4D-4EAD720A8F5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154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latin typeface="Comic Sans MS" pitchFamily="66" charset="0"/>
            </a:endParaRPr>
          </a:p>
        </p:txBody>
      </p:sp>
      <p:sp>
        <p:nvSpPr>
          <p:cNvPr id="3" name="İçerik Yer Tutucusu 2"/>
          <p:cNvSpPr>
            <a:spLocks noGrp="1"/>
          </p:cNvSpPr>
          <p:nvPr>
            <p:ph idx="1"/>
          </p:nvPr>
        </p:nvSpPr>
        <p:spPr/>
        <p:txBody>
          <a:bodyPr>
            <a:noAutofit/>
          </a:bodyPr>
          <a:lstStyle/>
          <a:p>
            <a:pPr marL="0" indent="0" algn="just">
              <a:buNone/>
            </a:pPr>
            <a:r>
              <a:rPr lang="tr-TR" sz="2000" dirty="0">
                <a:latin typeface="Comic Sans MS" pitchFamily="66" charset="0"/>
              </a:rPr>
              <a:t>	Çocukluğun tarihi araştırmalarının öncüsü sayılan </a:t>
            </a:r>
            <a:r>
              <a:rPr lang="tr-TR" sz="2000" dirty="0" err="1">
                <a:latin typeface="Comic Sans MS" pitchFamily="66" charset="0"/>
              </a:rPr>
              <a:t>Ariés</a:t>
            </a:r>
            <a:r>
              <a:rPr lang="tr-TR" sz="2000" dirty="0">
                <a:latin typeface="Comic Sans MS" pitchFamily="66" charset="0"/>
              </a:rPr>
              <a:t>, 1600’lere kadar ayrı bir çocukluk kavramının var olmadığını söylemiştir. </a:t>
            </a:r>
          </a:p>
          <a:p>
            <a:pPr marL="0" indent="0" algn="just">
              <a:buNone/>
            </a:pPr>
            <a:r>
              <a:rPr lang="tr-TR" sz="2000" dirty="0">
                <a:latin typeface="Comic Sans MS" pitchFamily="66" charset="0"/>
              </a:rPr>
              <a:t>	Çağdaş batı toplumu çocukluğu ayrı, farklı bir dönem olarak görmüş ve bu özel dönemde çocukları sevmiş, beslemiş ve korumuştur. Oysa Ortaçağ boyunca çocuklar karşısında tamamen farklı bir tutumun olduğu bilinmektedir. </a:t>
            </a:r>
          </a:p>
        </p:txBody>
      </p:sp>
      <p:pic>
        <p:nvPicPr>
          <p:cNvPr id="4" name="Picture 4" descr="sunu">
            <a:extLst>
              <a:ext uri="{FF2B5EF4-FFF2-40B4-BE49-F238E27FC236}">
                <a16:creationId xmlns:a16="http://schemas.microsoft.com/office/drawing/2014/main" id="{9222F72E-C097-4594-820A-004D2A78971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5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Ortaçağ</a:t>
            </a:r>
            <a:endParaRPr lang="tr-TR" dirty="0"/>
          </a:p>
        </p:txBody>
      </p:sp>
      <p:sp>
        <p:nvSpPr>
          <p:cNvPr id="3" name="İçerik Yer Tutucusu 2"/>
          <p:cNvSpPr>
            <a:spLocks noGrp="1"/>
          </p:cNvSpPr>
          <p:nvPr>
            <p:ph idx="1"/>
          </p:nvPr>
        </p:nvSpPr>
        <p:spPr/>
        <p:txBody>
          <a:bodyPr>
            <a:normAutofit/>
          </a:bodyPr>
          <a:lstStyle/>
          <a:p>
            <a:pPr marL="0" indent="0" algn="just">
              <a:buNone/>
            </a:pPr>
            <a:r>
              <a:rPr lang="tr-TR" sz="2000" dirty="0">
                <a:latin typeface="Comic Sans MS" pitchFamily="66" charset="0"/>
              </a:rPr>
              <a:t>	Çocukların ihtiyaçları giderilmekle birlikte bugünkü gibi özel bir ilgiyle korunma söz konusu değildi. Çünkü </a:t>
            </a:r>
            <a:r>
              <a:rPr lang="tr-TR" sz="2000" dirty="0" err="1">
                <a:latin typeface="Comic Sans MS" pitchFamily="66" charset="0"/>
              </a:rPr>
              <a:t>Aries’e</a:t>
            </a:r>
            <a:r>
              <a:rPr lang="tr-TR" sz="2000" dirty="0">
                <a:latin typeface="Comic Sans MS" pitchFamily="66" charset="0"/>
              </a:rPr>
              <a:t> göre Ortaçağ’da çocuğun yetişkinden ayıran özellikler hakkında hiçbir şey bilinmemekteydi. Bu nedenle Ortaçağ’da çocukların kendilerine özgü giysileri, besinleri, oyunları ve oyuncakları yoktu. Yetişkinlerin dilinde çocuğu anlatacak özel sözcükler bile yoktu. Çocuğun yedi yaşına kadar süren bir bebeklik dönemi vardı, çocuk bu yaştan itibaren doğrudan yetişkinlerin dünyasına girmekteydi. </a:t>
            </a:r>
          </a:p>
          <a:p>
            <a:pPr marL="0" indent="0" algn="just">
              <a:buNone/>
            </a:pPr>
            <a:r>
              <a:rPr lang="tr-TR" sz="2000" dirty="0">
                <a:latin typeface="Comic Sans MS" pitchFamily="66" charset="0"/>
              </a:rPr>
              <a:t>	Dolayısıyla, Ortaçağ’da çocuklar minyatür yetişkinler olarak görülüyordu. Klasik çağlarda var olan çocukluk kavramı unutulmuştu; çocukluğun yeniden keşfedilmesi için on yedinci yüzyılı beklemek gerekmekteydi (</a:t>
            </a:r>
            <a:r>
              <a:rPr lang="tr-TR" sz="2000" dirty="0" err="1">
                <a:latin typeface="Comic Sans MS" pitchFamily="66" charset="0"/>
              </a:rPr>
              <a:t>Ariés</a:t>
            </a:r>
            <a:r>
              <a:rPr lang="tr-TR" sz="2000" dirty="0">
                <a:latin typeface="Comic Sans MS" pitchFamily="66" charset="0"/>
              </a:rPr>
              <a:t>, 1962; </a:t>
            </a:r>
            <a:r>
              <a:rPr lang="tr-TR" sz="2000" dirty="0" err="1">
                <a:latin typeface="Comic Sans MS" pitchFamily="66" charset="0"/>
              </a:rPr>
              <a:t>Morrison</a:t>
            </a:r>
            <a:r>
              <a:rPr lang="tr-TR" sz="2000" dirty="0">
                <a:latin typeface="Comic Sans MS" pitchFamily="66" charset="0"/>
              </a:rPr>
              <a:t>, 2004; Onur, 2005a).</a:t>
            </a:r>
          </a:p>
          <a:p>
            <a:pPr marL="0" indent="0">
              <a:buNone/>
            </a:pPr>
            <a:endParaRPr lang="tr-TR" sz="2000" dirty="0"/>
          </a:p>
        </p:txBody>
      </p:sp>
      <p:pic>
        <p:nvPicPr>
          <p:cNvPr id="4" name="Picture 4" descr="sunu">
            <a:extLst>
              <a:ext uri="{FF2B5EF4-FFF2-40B4-BE49-F238E27FC236}">
                <a16:creationId xmlns:a16="http://schemas.microsoft.com/office/drawing/2014/main" id="{6D6613D2-3EB5-42EB-92D4-DA9D7EFE9F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527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Endüstri devrimi dönemi</a:t>
            </a:r>
          </a:p>
        </p:txBody>
      </p:sp>
      <p:sp>
        <p:nvSpPr>
          <p:cNvPr id="3" name="İçerik Yer Tutucusu 2"/>
          <p:cNvSpPr>
            <a:spLocks noGrp="1"/>
          </p:cNvSpPr>
          <p:nvPr>
            <p:ph idx="1"/>
          </p:nvPr>
        </p:nvSpPr>
        <p:spPr/>
        <p:txBody>
          <a:bodyPr>
            <a:normAutofit/>
          </a:bodyPr>
          <a:lstStyle/>
          <a:p>
            <a:pPr marL="0" indent="0" algn="just">
              <a:buNone/>
            </a:pPr>
            <a:r>
              <a:rPr lang="tr-TR" sz="2000" dirty="0">
                <a:latin typeface="Comic Sans MS" pitchFamily="66" charset="0"/>
              </a:rPr>
              <a:t>	Endüstri devrimiyle birlikte özellikle göçmen ve yoksulların çocukları başta olmak üzere çocuklar, ucuz fabrika işçileri olarak görülmeye başlanmıştır. Bunu izleyen sosyal reform hareketi, çocuk imgesini ucuz fabrika işçiliğinden, fabrika işinde çalışan çırak imgesine dönüştürmüştür. Çocuklar fabrikaya gönderilmek yerine fabrikada çalışmak üzere hazırlanmaları için okula gönderilmeye başlanmıştır (</a:t>
            </a:r>
            <a:r>
              <a:rPr lang="tr-TR" sz="2000" dirty="0" err="1">
                <a:latin typeface="Comic Sans MS" pitchFamily="66" charset="0"/>
              </a:rPr>
              <a:t>Elkind</a:t>
            </a:r>
            <a:r>
              <a:rPr lang="tr-TR" sz="2000" dirty="0">
                <a:latin typeface="Comic Sans MS" pitchFamily="66" charset="0"/>
              </a:rPr>
              <a:t>, 1999). </a:t>
            </a:r>
          </a:p>
          <a:p>
            <a:pPr marL="0" indent="0" algn="just">
              <a:buNone/>
            </a:pPr>
            <a:r>
              <a:rPr lang="tr-TR" sz="2000" dirty="0">
                <a:latin typeface="Comic Sans MS" pitchFamily="66" charset="0"/>
              </a:rPr>
              <a:t>	Çocuklukla ilgili ilk, ancak çok yavaş bazı değişmeler on dördüncü yüzyıldan sonra burjuvazi ve deneysel bilimlerin gelişmesi ile ortaya çıkmaya, çocuğu ve çocukluğu tanımlayıcı bir dil gelişmeye başlamıştır (Tan, 1989).</a:t>
            </a:r>
          </a:p>
        </p:txBody>
      </p:sp>
      <p:pic>
        <p:nvPicPr>
          <p:cNvPr id="4" name="Picture 4" descr="sunu">
            <a:extLst>
              <a:ext uri="{FF2B5EF4-FFF2-40B4-BE49-F238E27FC236}">
                <a16:creationId xmlns:a16="http://schemas.microsoft.com/office/drawing/2014/main" id="{84E8D98C-3500-49D9-8E2F-F963EA09BF3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562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17. YY</a:t>
            </a:r>
          </a:p>
        </p:txBody>
      </p:sp>
      <p:sp>
        <p:nvSpPr>
          <p:cNvPr id="3" name="İçerik Yer Tutucusu 2"/>
          <p:cNvSpPr>
            <a:spLocks noGrp="1"/>
          </p:cNvSpPr>
          <p:nvPr>
            <p:ph idx="1"/>
          </p:nvPr>
        </p:nvSpPr>
        <p:spPr/>
        <p:txBody>
          <a:bodyPr>
            <a:normAutofit/>
          </a:bodyPr>
          <a:lstStyle/>
          <a:p>
            <a:pPr marL="0" indent="0" algn="just">
              <a:buNone/>
            </a:pPr>
            <a:r>
              <a:rPr lang="tr-TR" sz="2000" dirty="0">
                <a:latin typeface="Comic Sans MS" pitchFamily="66" charset="0"/>
              </a:rPr>
              <a:t>	On yedinci yüzyılda bilim adamları çocukluk anlayışında ve çocukların eğitiminde yeni görüşler ileri sürmeye başlamıştır. Böylece farklı, kendine özgü, durağan değil gelişen bir çocukluk anlayışı ortaya çıkmıştır. </a:t>
            </a:r>
          </a:p>
          <a:p>
            <a:pPr marL="0" indent="0" algn="just">
              <a:buNone/>
            </a:pPr>
            <a:r>
              <a:rPr lang="tr-TR" sz="2000" dirty="0">
                <a:latin typeface="Comic Sans MS" pitchFamily="66" charset="0"/>
              </a:rPr>
              <a:t>	Bu dönemde John Locke çocukluk fikrinin gelişimi üzerinde önemli etkilerde bulunmuştur. </a:t>
            </a:r>
          </a:p>
          <a:p>
            <a:pPr marL="0" indent="0" algn="just">
              <a:buNone/>
            </a:pPr>
            <a:r>
              <a:rPr lang="tr-TR" sz="2000" dirty="0">
                <a:latin typeface="Comic Sans MS" pitchFamily="66" charset="0"/>
              </a:rPr>
              <a:t>	</a:t>
            </a:r>
          </a:p>
        </p:txBody>
      </p:sp>
      <p:pic>
        <p:nvPicPr>
          <p:cNvPr id="4" name="Picture 4" descr="sunu">
            <a:extLst>
              <a:ext uri="{FF2B5EF4-FFF2-40B4-BE49-F238E27FC236}">
                <a16:creationId xmlns:a16="http://schemas.microsoft.com/office/drawing/2014/main" id="{66A34C48-DEFD-48B0-8612-892247C3977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431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John Locke</a:t>
            </a:r>
            <a:endParaRPr lang="tr-TR" dirty="0"/>
          </a:p>
        </p:txBody>
      </p:sp>
      <p:sp>
        <p:nvSpPr>
          <p:cNvPr id="3" name="İçerik Yer Tutucusu 2"/>
          <p:cNvSpPr>
            <a:spLocks noGrp="1"/>
          </p:cNvSpPr>
          <p:nvPr>
            <p:ph idx="1"/>
          </p:nvPr>
        </p:nvSpPr>
        <p:spPr>
          <a:xfrm>
            <a:off x="457200" y="1600200"/>
            <a:ext cx="5122912" cy="4525963"/>
          </a:xfrm>
        </p:spPr>
        <p:txBody>
          <a:bodyPr>
            <a:normAutofit/>
          </a:bodyPr>
          <a:lstStyle/>
          <a:p>
            <a:pPr marL="0" indent="0" algn="just">
              <a:buNone/>
            </a:pPr>
            <a:r>
              <a:rPr lang="tr-TR" sz="2000" dirty="0">
                <a:latin typeface="Comic Sans MS" pitchFamily="66" charset="0"/>
              </a:rPr>
              <a:t>	Locke çocukların dünyaya boş levhalar olarak geldiğini savunmuştur. Locke; çocukların duyusal izlenimleriyle, elde ettikleri deneyimlerle ne öğrendiklerini ve sonuçta ne olduklarını belirlediğine inanmıştır. Boş tablet görünümü, doğuştan gelen bir genetik kod ya da doğuştan gelen hiçbir özellik öngörmemektedir. Yani, çocuklar, insanoğlunun karakteristiklerinin haricinde herhangi bir davranışa yatkınlıkları olmadan doğarlar (</a:t>
            </a:r>
            <a:r>
              <a:rPr lang="tr-TR" sz="2000" dirty="0" err="1">
                <a:latin typeface="Comic Sans MS" pitchFamily="66" charset="0"/>
              </a:rPr>
              <a:t>Morrison</a:t>
            </a:r>
            <a:r>
              <a:rPr lang="tr-TR" sz="2000" dirty="0">
                <a:latin typeface="Comic Sans MS" pitchFamily="66" charset="0"/>
              </a:rPr>
              <a:t>, 2004; Kartal, 2008).</a:t>
            </a:r>
          </a:p>
          <a:p>
            <a:endParaRPr lang="tr-TR" sz="20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2060847"/>
            <a:ext cx="3419872" cy="3182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sunu">
            <a:extLst>
              <a:ext uri="{FF2B5EF4-FFF2-40B4-BE49-F238E27FC236}">
                <a16:creationId xmlns:a16="http://schemas.microsoft.com/office/drawing/2014/main" id="{19308CA3-D068-4F2E-BE9E-CA135CD05F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408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Jean-</a:t>
            </a:r>
            <a:r>
              <a:rPr lang="tr-TR" dirty="0" err="1">
                <a:latin typeface="Comic Sans MS" pitchFamily="66" charset="0"/>
              </a:rPr>
              <a:t>Jacques</a:t>
            </a:r>
            <a:r>
              <a:rPr lang="tr-TR" dirty="0">
                <a:latin typeface="Comic Sans MS" pitchFamily="66" charset="0"/>
              </a:rPr>
              <a:t> Rousseau</a:t>
            </a:r>
          </a:p>
        </p:txBody>
      </p:sp>
      <p:sp>
        <p:nvSpPr>
          <p:cNvPr id="3" name="İçerik Yer Tutucusu 2"/>
          <p:cNvSpPr>
            <a:spLocks noGrp="1"/>
          </p:cNvSpPr>
          <p:nvPr>
            <p:ph idx="1"/>
          </p:nvPr>
        </p:nvSpPr>
        <p:spPr>
          <a:xfrm>
            <a:off x="457200" y="1600200"/>
            <a:ext cx="5698976" cy="4525963"/>
          </a:xfrm>
        </p:spPr>
        <p:txBody>
          <a:bodyPr>
            <a:noAutofit/>
          </a:bodyPr>
          <a:lstStyle/>
          <a:p>
            <a:pPr marL="0" indent="0" algn="just">
              <a:buNone/>
            </a:pPr>
            <a:r>
              <a:rPr lang="tr-TR" sz="2000" dirty="0">
                <a:latin typeface="Comic Sans MS" pitchFamily="66" charset="0"/>
              </a:rPr>
              <a:t>	On sekizinci yüzyılda Rousseau da çocukluk fikrinin gelişimine iki güçlü katkıda bulunmuştur. </a:t>
            </a:r>
          </a:p>
          <a:p>
            <a:pPr marL="0" indent="0" algn="just">
              <a:buNone/>
            </a:pPr>
            <a:r>
              <a:rPr lang="tr-TR" sz="2000" dirty="0">
                <a:latin typeface="Comic Sans MS" pitchFamily="66" charset="0"/>
              </a:rPr>
              <a:t>	Birincisi, Rousseau’nun çocuğun sadece bir amaç için araç değil, kendi için de önemli olduğunu vurgulamasıdır. </a:t>
            </a:r>
          </a:p>
          <a:p>
            <a:pPr marL="0" indent="0" algn="just">
              <a:buNone/>
            </a:pPr>
            <a:r>
              <a:rPr lang="tr-TR" sz="2000" dirty="0">
                <a:latin typeface="Comic Sans MS" pitchFamily="66" charset="0"/>
              </a:rPr>
              <a:t>	İkincisi ise çocuğun entelektüel ve duygusal yaşamının önemli olduğudur. Çünkü Rousseau’ya göre sadece entelektüel ve duygusal yaşamı, çocuklarımızı eğitmek ve yetiştirmek için bilmemiz gerekmez, aynı zamanda çocukluk, insanın doğal durumuna en çok yaklaştığı yaşam evresidir. </a:t>
            </a:r>
          </a:p>
          <a:p>
            <a:pPr marL="0" indent="0" algn="just">
              <a:buNone/>
            </a:pPr>
            <a:r>
              <a:rPr lang="tr-TR" sz="2000" dirty="0">
                <a:latin typeface="Comic Sans MS" pitchFamily="66" charset="0"/>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3" y="1556792"/>
            <a:ext cx="2843808" cy="440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sunu">
            <a:extLst>
              <a:ext uri="{FF2B5EF4-FFF2-40B4-BE49-F238E27FC236}">
                <a16:creationId xmlns:a16="http://schemas.microsoft.com/office/drawing/2014/main" id="{E76C40A3-770C-4F7B-87A7-11D11B4348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047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5050904" cy="4525963"/>
          </a:xfrm>
        </p:spPr>
        <p:txBody>
          <a:bodyPr>
            <a:normAutofit/>
          </a:bodyPr>
          <a:lstStyle/>
          <a:p>
            <a:pPr marL="0" indent="0" algn="just">
              <a:buNone/>
            </a:pPr>
            <a:r>
              <a:rPr lang="tr-TR" sz="2000" dirty="0">
                <a:latin typeface="Comic Sans MS" pitchFamily="66" charset="0"/>
              </a:rPr>
              <a:t>	“</a:t>
            </a:r>
            <a:r>
              <a:rPr lang="az-Cyrl-AZ" sz="2000" dirty="0">
                <a:latin typeface="Comic Sans MS" pitchFamily="66" charset="0"/>
              </a:rPr>
              <a:t>Ѐ</a:t>
            </a:r>
            <a:r>
              <a:rPr lang="tr-TR" sz="2000" dirty="0">
                <a:latin typeface="Comic Sans MS" pitchFamily="66" charset="0"/>
              </a:rPr>
              <a:t>mile” adlı eserinde; dünyanın dikkatini, çocukluğun kendiliğindenlik, saflık, sevinç ve güç erdemlerine çekmiştir (</a:t>
            </a:r>
            <a:r>
              <a:rPr lang="tr-TR" sz="2000" dirty="0" err="1">
                <a:latin typeface="Comic Sans MS" pitchFamily="66" charset="0"/>
              </a:rPr>
              <a:t>Postman</a:t>
            </a:r>
            <a:r>
              <a:rPr lang="tr-TR" sz="2000" dirty="0">
                <a:latin typeface="Comic Sans MS" pitchFamily="66" charset="0"/>
              </a:rPr>
              <a:t>, 1995; </a:t>
            </a:r>
            <a:r>
              <a:rPr lang="tr-TR" sz="2000" dirty="0" err="1">
                <a:latin typeface="Comic Sans MS" pitchFamily="66" charset="0"/>
              </a:rPr>
              <a:t>Morrison</a:t>
            </a:r>
            <a:r>
              <a:rPr lang="tr-TR" sz="2000" dirty="0">
                <a:latin typeface="Comic Sans MS" pitchFamily="66" charset="0"/>
              </a:rPr>
              <a:t>, 2004; Öztan, 2011). </a:t>
            </a:r>
          </a:p>
          <a:p>
            <a:pPr marL="0" indent="0" algn="just">
              <a:buNone/>
            </a:pPr>
            <a:r>
              <a:rPr lang="tr-TR" sz="2000" dirty="0">
                <a:latin typeface="Comic Sans MS" pitchFamily="66" charset="0"/>
              </a:rPr>
              <a:t>	Rousseau, dinsel dogmaları karşısına almış, çocuklara görevlerinden önce haklarının öğretilmesini savunmuştur. Çocuğa karşı iyi kalpli davranmanın, yetişkinlerin öncelikli meselesi olduğunu vurgulayarak, çocuk yetiştirmede şefkat ve hoşgörünün önemini özellikle vurgulamıştır (Öztan, 2011).</a:t>
            </a:r>
          </a:p>
          <a:p>
            <a:endParaRPr lang="tr-TR"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2204864"/>
            <a:ext cx="2990850"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sunu">
            <a:extLst>
              <a:ext uri="{FF2B5EF4-FFF2-40B4-BE49-F238E27FC236}">
                <a16:creationId xmlns:a16="http://schemas.microsoft.com/office/drawing/2014/main" id="{B8687F5F-31D6-4C89-AD1C-EDC93CD6C2B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1006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latin typeface="Comic Sans MS" pitchFamily="66" charset="0"/>
              </a:rPr>
              <a:t>Johann </a:t>
            </a:r>
            <a:r>
              <a:rPr lang="tr-TR" dirty="0" err="1">
                <a:latin typeface="Comic Sans MS" pitchFamily="66" charset="0"/>
              </a:rPr>
              <a:t>Heinrich</a:t>
            </a:r>
            <a:r>
              <a:rPr lang="tr-TR" dirty="0">
                <a:latin typeface="Comic Sans MS" pitchFamily="66" charset="0"/>
              </a:rPr>
              <a:t> </a:t>
            </a:r>
            <a:r>
              <a:rPr lang="tr-TR" dirty="0" err="1">
                <a:latin typeface="Comic Sans MS" pitchFamily="66" charset="0"/>
              </a:rPr>
              <a:t>Pestalozzi</a:t>
            </a:r>
            <a:endParaRPr lang="tr-TR" dirty="0">
              <a:latin typeface="Comic Sans MS" pitchFamily="66" charset="0"/>
            </a:endParaRPr>
          </a:p>
        </p:txBody>
      </p:sp>
      <p:sp>
        <p:nvSpPr>
          <p:cNvPr id="3" name="İçerik Yer Tutucusu 2"/>
          <p:cNvSpPr>
            <a:spLocks noGrp="1"/>
          </p:cNvSpPr>
          <p:nvPr>
            <p:ph idx="1"/>
          </p:nvPr>
        </p:nvSpPr>
        <p:spPr>
          <a:xfrm>
            <a:off x="457200" y="1600200"/>
            <a:ext cx="5554960" cy="4525963"/>
          </a:xfrm>
        </p:spPr>
        <p:txBody>
          <a:bodyPr>
            <a:normAutofit/>
          </a:bodyPr>
          <a:lstStyle/>
          <a:p>
            <a:pPr marL="0" indent="0" algn="just">
              <a:buNone/>
            </a:pPr>
            <a:r>
              <a:rPr lang="tr-TR" sz="2000" dirty="0">
                <a:latin typeface="Comic Sans MS" pitchFamily="66" charset="0"/>
              </a:rPr>
              <a:t>	</a:t>
            </a:r>
            <a:r>
              <a:rPr lang="tr-TR" sz="2000" dirty="0" err="1">
                <a:latin typeface="Comic Sans MS" pitchFamily="66" charset="0"/>
              </a:rPr>
              <a:t>Pestalozzi</a:t>
            </a:r>
            <a:r>
              <a:rPr lang="tr-TR" sz="2000" dirty="0">
                <a:latin typeface="Comic Sans MS" pitchFamily="66" charset="0"/>
              </a:rPr>
              <a:t>; Rousseau’nun doğaya dönüş konseptinden çok etkilenerek bir çiftlik satın almış ve 1774’te </a:t>
            </a:r>
            <a:r>
              <a:rPr lang="tr-TR" sz="2000" dirty="0" err="1">
                <a:latin typeface="Comic Sans MS" pitchFamily="66" charset="0"/>
              </a:rPr>
              <a:t>Neuhof</a:t>
            </a:r>
            <a:r>
              <a:rPr lang="tr-TR" sz="2000" dirty="0">
                <a:latin typeface="Comic Sans MS" pitchFamily="66" charset="0"/>
              </a:rPr>
              <a:t> </a:t>
            </a:r>
            <a:r>
              <a:rPr lang="tr-TR" sz="2000" dirty="0" err="1">
                <a:latin typeface="Comic Sans MS" pitchFamily="66" charset="0"/>
              </a:rPr>
              <a:t>adlıı</a:t>
            </a:r>
            <a:r>
              <a:rPr lang="tr-TR" sz="2000" dirty="0">
                <a:latin typeface="Comic Sans MS" pitchFamily="66" charset="0"/>
              </a:rPr>
              <a:t> bir okul açmıştır. </a:t>
            </a:r>
          </a:p>
          <a:p>
            <a:pPr marL="0" indent="0" algn="just">
              <a:buNone/>
            </a:pPr>
            <a:r>
              <a:rPr lang="tr-TR" sz="2000" dirty="0">
                <a:latin typeface="Comic Sans MS" pitchFamily="66" charset="0"/>
              </a:rPr>
              <a:t>	</a:t>
            </a:r>
            <a:r>
              <a:rPr lang="tr-TR" sz="2000" dirty="0" err="1">
                <a:latin typeface="Comic Sans MS" pitchFamily="66" charset="0"/>
              </a:rPr>
              <a:t>Pestalozzi</a:t>
            </a:r>
            <a:r>
              <a:rPr lang="tr-TR" sz="2000" dirty="0">
                <a:latin typeface="Comic Sans MS" pitchFamily="66" charset="0"/>
              </a:rPr>
              <a:t> tüm eğitimin duyusal izlenimler üzerine kurulduğuna ve uygun duyusal deneyimlerle çocukların doğal potansiyellerine ulaşabileceğine inanmıştır.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412776"/>
            <a:ext cx="3111624" cy="4843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sunu">
            <a:extLst>
              <a:ext uri="{FF2B5EF4-FFF2-40B4-BE49-F238E27FC236}">
                <a16:creationId xmlns:a16="http://schemas.microsoft.com/office/drawing/2014/main" id="{F681EE13-52C7-4428-8E10-B09DB2AA76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213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Fredrich</a:t>
            </a:r>
            <a:r>
              <a:rPr lang="tr-TR" dirty="0"/>
              <a:t> </a:t>
            </a:r>
            <a:r>
              <a:rPr lang="tr-TR" dirty="0" err="1"/>
              <a:t>Fröbel</a:t>
            </a:r>
            <a:endParaRPr lang="tr-TR" dirty="0"/>
          </a:p>
        </p:txBody>
      </p:sp>
      <p:sp>
        <p:nvSpPr>
          <p:cNvPr id="3" name="İçerik Yer Tutucusu 2"/>
          <p:cNvSpPr>
            <a:spLocks noGrp="1"/>
          </p:cNvSpPr>
          <p:nvPr>
            <p:ph idx="1"/>
          </p:nvPr>
        </p:nvSpPr>
        <p:spPr/>
        <p:txBody>
          <a:bodyPr>
            <a:normAutofit/>
          </a:bodyPr>
          <a:lstStyle/>
          <a:p>
            <a:pPr marL="0" indent="0">
              <a:buNone/>
            </a:pPr>
            <a:r>
              <a:rPr lang="tr-TR" sz="2000" dirty="0">
                <a:latin typeface="Comic Sans MS" pitchFamily="66" charset="0"/>
              </a:rPr>
              <a:t>	Froebel de bu dönemde çocuklar için bir müfredat ve eğitim metodolojisi geliştirmiştir. Bu süreçte Froebel “anaokulunun babası” unvanını kazanmıştır (</a:t>
            </a:r>
            <a:r>
              <a:rPr lang="tr-TR" sz="2000" dirty="0" err="1">
                <a:latin typeface="Comic Sans MS" pitchFamily="66" charset="0"/>
              </a:rPr>
              <a:t>Morrison</a:t>
            </a:r>
            <a:r>
              <a:rPr lang="tr-TR" sz="2000" dirty="0">
                <a:latin typeface="Comic Sans MS" pitchFamily="66" charset="0"/>
              </a:rPr>
              <a:t>, 2004).</a:t>
            </a:r>
          </a:p>
          <a:p>
            <a:endParaRPr lang="tr-TR"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2996952"/>
            <a:ext cx="2641476" cy="3319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sunu">
            <a:extLst>
              <a:ext uri="{FF2B5EF4-FFF2-40B4-BE49-F238E27FC236}">
                <a16:creationId xmlns:a16="http://schemas.microsoft.com/office/drawing/2014/main" id="{1267038C-FADA-4A26-947B-76AE010F299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35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Önemi</a:t>
            </a:r>
          </a:p>
        </p:txBody>
      </p:sp>
      <p:sp>
        <p:nvSpPr>
          <p:cNvPr id="3" name="İçerik Yer Tutucusu 2"/>
          <p:cNvSpPr>
            <a:spLocks noGrp="1"/>
          </p:cNvSpPr>
          <p:nvPr>
            <p:ph idx="1"/>
          </p:nvPr>
        </p:nvSpPr>
        <p:spPr/>
        <p:txBody>
          <a:bodyPr>
            <a:normAutofit/>
          </a:bodyPr>
          <a:lstStyle/>
          <a:p>
            <a:pPr marL="0" indent="0" algn="just">
              <a:buNone/>
            </a:pPr>
            <a:r>
              <a:rPr lang="tr-TR" sz="2000" dirty="0">
                <a:latin typeface="Comic Sans MS" pitchFamily="66" charset="0"/>
              </a:rPr>
              <a:t>	Tarihsel süreç içinde çocuk ve çocukluk algısındaki bu değişiklikler çocuklarla çalışan eğitimcilerin çocuklara yaklaşımları, çocuklar için hazırlayacakları eğitim programları ve ortamları, kullanacakları eğitim materyalleri üzerinde etkili olmaktadır. </a:t>
            </a:r>
          </a:p>
          <a:p>
            <a:pPr marL="0" indent="0" algn="just">
              <a:buNone/>
            </a:pPr>
            <a:r>
              <a:rPr lang="tr-TR" sz="2000" dirty="0">
                <a:latin typeface="Comic Sans MS" pitchFamily="66" charset="0"/>
              </a:rPr>
              <a:t>	Son yıllarda büyük bir hızla teknolojinin yaşantımıza girmesi ile birlikte, çocukların öğrenmek istedikleri bilgiye yalnız eğitim ortamlarında değil, istedikleri yerde ve zamanda teknoloji aracılığı ile ulaşmaları söz konusu olmuştur. Bu durumda da, eğitimcinin merkezde olduğu geleneksel ve ezberci eğitim sisteminden uzak, çocuğun merkezde olduğu eğitim anlayışının benimsemenin gerekliliği daha da elzem bir hale gelmiştir.</a:t>
            </a:r>
          </a:p>
        </p:txBody>
      </p:sp>
      <p:pic>
        <p:nvPicPr>
          <p:cNvPr id="4" name="Picture 4" descr="sunu">
            <a:extLst>
              <a:ext uri="{FF2B5EF4-FFF2-40B4-BE49-F238E27FC236}">
                <a16:creationId xmlns:a16="http://schemas.microsoft.com/office/drawing/2014/main" id="{BA6914F9-1265-4428-AA13-1E4AC8F03A5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450"/>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009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NEDEN ÇOCUK GELİŞİMİ BİLMELİYİM? </a:t>
            </a:r>
          </a:p>
        </p:txBody>
      </p:sp>
      <p:sp>
        <p:nvSpPr>
          <p:cNvPr id="3" name="2 İçerik Yer Tutucusu"/>
          <p:cNvSpPr>
            <a:spLocks noGrp="1"/>
          </p:cNvSpPr>
          <p:nvPr>
            <p:ph idx="1"/>
          </p:nvPr>
        </p:nvSpPr>
        <p:spPr/>
        <p:txBody>
          <a:bodyPr/>
          <a:lstStyle/>
          <a:p>
            <a:r>
              <a:rPr lang="tr-TR" dirty="0"/>
              <a:t>Öğrenme ortamı düzenlemesi</a:t>
            </a:r>
          </a:p>
          <a:p>
            <a:r>
              <a:rPr lang="tr-TR" dirty="0"/>
              <a:t>Eğitimsel etkinlikleri gelişim dönemine göre hazırlama</a:t>
            </a:r>
          </a:p>
          <a:p>
            <a:r>
              <a:rPr lang="tr-TR" dirty="0"/>
              <a:t>Değerlendirme yapabilme</a:t>
            </a:r>
          </a:p>
          <a:p>
            <a:r>
              <a:rPr lang="tr-TR" dirty="0"/>
              <a:t>Bireysel farklılıkları fark edebilme ve eğitim sürecine katabilme</a:t>
            </a:r>
          </a:p>
          <a:p>
            <a:r>
              <a:rPr lang="tr-TR" dirty="0"/>
              <a:t>Doğru benlik saygısı ve özgüven gelişimi </a:t>
            </a:r>
          </a:p>
        </p:txBody>
      </p:sp>
    </p:spTree>
    <p:extLst>
      <p:ext uri="{BB962C8B-B14F-4D97-AF65-F5344CB8AC3E}">
        <p14:creationId xmlns:p14="http://schemas.microsoft.com/office/powerpoint/2010/main" val="2930176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Kaynaklar </a:t>
            </a:r>
          </a:p>
        </p:txBody>
      </p:sp>
      <p:sp>
        <p:nvSpPr>
          <p:cNvPr id="3" name="İçerik Yer Tutucusu 2"/>
          <p:cNvSpPr>
            <a:spLocks noGrp="1"/>
          </p:cNvSpPr>
          <p:nvPr>
            <p:ph idx="1"/>
          </p:nvPr>
        </p:nvSpPr>
        <p:spPr/>
        <p:txBody>
          <a:bodyPr>
            <a:normAutofit fontScale="32500" lnSpcReduction="20000"/>
          </a:bodyPr>
          <a:lstStyle/>
          <a:p>
            <a:pPr algn="just"/>
            <a:r>
              <a:rPr lang="tr-TR" sz="4900" dirty="0">
                <a:latin typeface="Comic Sans MS" pitchFamily="66" charset="0"/>
              </a:rPr>
              <a:t>Köksal Akyol, A. ve </a:t>
            </a:r>
            <a:r>
              <a:rPr lang="tr-TR" sz="4900" dirty="0" err="1">
                <a:latin typeface="Comic Sans MS" pitchFamily="66" charset="0"/>
              </a:rPr>
              <a:t>Bilbay</a:t>
            </a:r>
            <a:r>
              <a:rPr lang="tr-TR" sz="4900" dirty="0">
                <a:latin typeface="Comic Sans MS" pitchFamily="66" charset="0"/>
              </a:rPr>
              <a:t>, A. (2017). Tarihsel Süreçte ve Farklı Kültürlerde Çocuk. A. Köksal Akyol (Ed.). Erken Çocukluk Döneminde Gelişim I. s.5-24,  Ankara: Anı Yayıncılık.</a:t>
            </a:r>
          </a:p>
          <a:p>
            <a:pPr algn="just"/>
            <a:r>
              <a:rPr lang="tr-TR" sz="4900" dirty="0">
                <a:latin typeface="Comic Sans MS" pitchFamily="66" charset="0"/>
              </a:rPr>
              <a:t>Onur, B. (2005a). Çocukluğun dünü ve bugünü. </a:t>
            </a:r>
            <a:r>
              <a:rPr lang="tr-TR" sz="4900" dirty="0" err="1">
                <a:latin typeface="Comic Sans MS" pitchFamily="66" charset="0"/>
              </a:rPr>
              <a:t>Kebikeç</a:t>
            </a:r>
            <a:r>
              <a:rPr lang="tr-TR" sz="4900" dirty="0">
                <a:latin typeface="Comic Sans MS" pitchFamily="66" charset="0"/>
              </a:rPr>
              <a:t> İnsan Bilimleri İçin Kaynak Araştırmaları Dergisi, (19): 99-112.</a:t>
            </a:r>
          </a:p>
          <a:p>
            <a:pPr algn="just"/>
            <a:r>
              <a:rPr lang="tr-TR" sz="4900" dirty="0" err="1">
                <a:latin typeface="Comic Sans MS" pitchFamily="66" charset="0"/>
              </a:rPr>
              <a:t>Elkind</a:t>
            </a:r>
            <a:r>
              <a:rPr lang="tr-TR" sz="4900" dirty="0">
                <a:latin typeface="Comic Sans MS" pitchFamily="66" charset="0"/>
              </a:rPr>
              <a:t>, D. (1999). Çocuk ve toplum, (Çev. D. Öngen), Ankara: A. Ü. </a:t>
            </a:r>
            <a:r>
              <a:rPr lang="tr-TR" sz="4900" dirty="0" err="1">
                <a:latin typeface="Comic Sans MS" pitchFamily="66" charset="0"/>
              </a:rPr>
              <a:t>Çokaum</a:t>
            </a:r>
            <a:r>
              <a:rPr lang="tr-TR" sz="4900" dirty="0">
                <a:latin typeface="Comic Sans MS" pitchFamily="66" charset="0"/>
              </a:rPr>
              <a:t> Yay., No:3</a:t>
            </a:r>
          </a:p>
          <a:p>
            <a:pPr algn="just"/>
            <a:r>
              <a:rPr lang="tr-TR" sz="4900" dirty="0">
                <a:latin typeface="Comic Sans MS" pitchFamily="66" charset="0"/>
              </a:rPr>
              <a:t>İnal, K. (2007). Çocuğun Örselenen Dünyası. Ankara: </a:t>
            </a:r>
            <a:r>
              <a:rPr lang="tr-TR" sz="4900" dirty="0" err="1">
                <a:latin typeface="Comic Sans MS" pitchFamily="66" charset="0"/>
              </a:rPr>
              <a:t>Sobil</a:t>
            </a:r>
            <a:r>
              <a:rPr lang="tr-TR" sz="4900" dirty="0">
                <a:latin typeface="Comic Sans MS" pitchFamily="66" charset="0"/>
              </a:rPr>
              <a:t> Yayınları.</a:t>
            </a:r>
          </a:p>
          <a:p>
            <a:pPr algn="just"/>
            <a:r>
              <a:rPr lang="en-US" sz="4900" dirty="0" err="1">
                <a:latin typeface="Comic Sans MS" pitchFamily="66" charset="0"/>
              </a:rPr>
              <a:t>Ariés</a:t>
            </a:r>
            <a:r>
              <a:rPr lang="en-US" sz="4900" dirty="0">
                <a:latin typeface="Comic Sans MS" pitchFamily="66" charset="0"/>
              </a:rPr>
              <a:t>, P. (1962). Centuries of childhood, a social history of family life. New York:</a:t>
            </a:r>
            <a:r>
              <a:rPr lang="tr-TR" sz="4900" dirty="0">
                <a:latin typeface="Comic Sans MS" pitchFamily="66" charset="0"/>
              </a:rPr>
              <a:t> </a:t>
            </a:r>
            <a:r>
              <a:rPr lang="en-US" sz="4900" dirty="0">
                <a:latin typeface="Comic Sans MS" pitchFamily="66" charset="0"/>
              </a:rPr>
              <a:t>Alfred A. Knopf.</a:t>
            </a:r>
            <a:endParaRPr lang="tr-TR" sz="4900" dirty="0">
              <a:latin typeface="Comic Sans MS" pitchFamily="66" charset="0"/>
            </a:endParaRPr>
          </a:p>
          <a:p>
            <a:pPr algn="just"/>
            <a:r>
              <a:rPr lang="en-US" sz="4900" dirty="0">
                <a:latin typeface="Comic Sans MS" pitchFamily="66" charset="0"/>
              </a:rPr>
              <a:t>Morrison, S. G. (2004). Early childhood education today. </a:t>
            </a:r>
            <a:r>
              <a:rPr lang="en-US" sz="4900" dirty="0" err="1">
                <a:latin typeface="Comic Sans MS" pitchFamily="66" charset="0"/>
              </a:rPr>
              <a:t>Usa</a:t>
            </a:r>
            <a:r>
              <a:rPr lang="en-US" sz="4900" dirty="0">
                <a:latin typeface="Comic Sans MS" pitchFamily="66" charset="0"/>
              </a:rPr>
              <a:t>: Pearson Education.</a:t>
            </a:r>
            <a:endParaRPr lang="tr-TR" sz="4900" dirty="0">
              <a:latin typeface="Comic Sans MS" pitchFamily="66" charset="0"/>
            </a:endParaRPr>
          </a:p>
          <a:p>
            <a:pPr algn="just"/>
            <a:r>
              <a:rPr lang="tr-TR" sz="4900" dirty="0">
                <a:latin typeface="Comic Sans MS" pitchFamily="66" charset="0"/>
              </a:rPr>
              <a:t>Tan, M. (1989). Çağlar boyunca çocukluk. Ankara Üniversitesi Eğitim Bilimleri</a:t>
            </a:r>
          </a:p>
          <a:p>
            <a:pPr algn="just"/>
            <a:r>
              <a:rPr lang="tr-TR" sz="4900" dirty="0">
                <a:latin typeface="Comic Sans MS" pitchFamily="66" charset="0"/>
              </a:rPr>
              <a:t>Fakültesi Dergisi, 22(1): 71-88.</a:t>
            </a:r>
          </a:p>
          <a:p>
            <a:pPr algn="just"/>
            <a:r>
              <a:rPr lang="tr-TR" sz="4900" dirty="0">
                <a:latin typeface="Comic Sans MS" pitchFamily="66" charset="0"/>
              </a:rPr>
              <a:t>Kartal, H. (2008). Geçmişten günümüze erken çocukluk eğitimi uygulamaları. Bursa: Ezgi Kitabevi.</a:t>
            </a:r>
          </a:p>
          <a:p>
            <a:pPr algn="just"/>
            <a:r>
              <a:rPr lang="tr-TR" sz="4900" dirty="0" err="1">
                <a:latin typeface="Comic Sans MS" pitchFamily="66" charset="0"/>
              </a:rPr>
              <a:t>Postman</a:t>
            </a:r>
            <a:r>
              <a:rPr lang="tr-TR" sz="4900" dirty="0">
                <a:latin typeface="Comic Sans MS" pitchFamily="66" charset="0"/>
              </a:rPr>
              <a:t>, N. (1995). Çocukluğun yok oluşu, (Çev. K. İnal). Ankara: İmge Kitabevi.</a:t>
            </a:r>
          </a:p>
          <a:p>
            <a:pPr algn="just"/>
            <a:r>
              <a:rPr lang="tr-TR" sz="4900" dirty="0">
                <a:latin typeface="Comic Sans MS" pitchFamily="66" charset="0"/>
              </a:rPr>
              <a:t>Öztan, G. G. (2011). Türkiye’de çocukluğun politik inşası. İstanbul: İstanbul Bilgi Üniversitesi Yayınları.</a:t>
            </a:r>
          </a:p>
          <a:p>
            <a:pPr algn="just"/>
            <a:endParaRPr lang="tr-TR" sz="1800" dirty="0">
              <a:latin typeface="Comic Sans MS" pitchFamily="66" charset="0"/>
            </a:endParaRPr>
          </a:p>
        </p:txBody>
      </p:sp>
    </p:spTree>
    <p:extLst>
      <p:ext uri="{BB962C8B-B14F-4D97-AF65-F5344CB8AC3E}">
        <p14:creationId xmlns:p14="http://schemas.microsoft.com/office/powerpoint/2010/main" val="3774329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86745923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1427</Words>
  <Application>Microsoft Office PowerPoint</Application>
  <PresentationFormat>Ekran Gösterisi (4:3)</PresentationFormat>
  <Paragraphs>82</Paragraphs>
  <Slides>22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22</vt:i4>
      </vt:variant>
    </vt:vector>
  </HeadingPairs>
  <TitlesOfParts>
    <vt:vector size="26" baseType="lpstr">
      <vt:lpstr>Arial</vt:lpstr>
      <vt:lpstr>Calibri</vt:lpstr>
      <vt:lpstr>Comic Sans MS</vt:lpstr>
      <vt:lpstr>Ofis Teması</vt:lpstr>
      <vt:lpstr>  Tarihsel Süreçte Çocuk</vt:lpstr>
      <vt:lpstr>PowerPoint Sunusu</vt:lpstr>
      <vt:lpstr>Tarihte Çocuk Algısı</vt:lpstr>
      <vt:lpstr>Çocuk ne demek? TDK:</vt:lpstr>
      <vt:lpstr>Çocukluk kavramı</vt:lpstr>
      <vt:lpstr>Farklı tanımlar</vt:lpstr>
      <vt:lpstr>Neden bilinmeli?</vt:lpstr>
      <vt:lpstr>Tarihsel süreçteki değişim</vt:lpstr>
      <vt:lpstr>Antik çağ</vt:lpstr>
      <vt:lpstr>PowerPoint Sunusu</vt:lpstr>
      <vt:lpstr>Ortaçağ</vt:lpstr>
      <vt:lpstr>Endüstri devrimi dönemi</vt:lpstr>
      <vt:lpstr>17. YY</vt:lpstr>
      <vt:lpstr>John Locke</vt:lpstr>
      <vt:lpstr>Jean-Jacques Rousseau</vt:lpstr>
      <vt:lpstr>PowerPoint Sunusu</vt:lpstr>
      <vt:lpstr>Johann Heinrich Pestalozzi</vt:lpstr>
      <vt:lpstr>Fredrich Fröbel</vt:lpstr>
      <vt:lpstr>Önemi</vt:lpstr>
      <vt:lpstr>NEDEN ÇOCUK GELİŞİMİ BİLMELİYİM? </vt:lpstr>
      <vt:lpstr>Kaynaklar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Tarihsel Süreçte Çocuk</dc:title>
  <dc:creator>AYÇA</dc:creator>
  <cp:lastModifiedBy>mahmut keskin</cp:lastModifiedBy>
  <cp:revision>10</cp:revision>
  <dcterms:created xsi:type="dcterms:W3CDTF">2020-10-04T10:18:54Z</dcterms:created>
  <dcterms:modified xsi:type="dcterms:W3CDTF">2021-02-25T17:32:54Z</dcterms:modified>
</cp:coreProperties>
</file>